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9" r:id="rId2"/>
    <p:sldId id="313" r:id="rId3"/>
    <p:sldId id="314" r:id="rId4"/>
    <p:sldId id="310" r:id="rId5"/>
    <p:sldId id="311" r:id="rId6"/>
    <p:sldId id="312" r:id="rId7"/>
    <p:sldId id="317" r:id="rId8"/>
    <p:sldId id="257" r:id="rId9"/>
    <p:sldId id="268" r:id="rId10"/>
    <p:sldId id="300" r:id="rId11"/>
    <p:sldId id="318" r:id="rId12"/>
    <p:sldId id="31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11"/>
    <a:srgbClr val="22522B"/>
    <a:srgbClr val="071109"/>
    <a:srgbClr val="3B8B48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7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59B5F-845C-4C64-9783-36D110747997}" type="datetimeFigureOut">
              <a:rPr lang="nl-NL" smtClean="0"/>
              <a:pPr/>
              <a:t>18-2-2017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D3FD5-A88C-4A7D-AEC1-53212E68EA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39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90A4C-8B97-4482-984D-4BD7C4532666}" type="slidenum">
              <a:rPr lang="en-GB" altLang="nl-B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GB" altLang="nl-BE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BE" smtClean="0"/>
          </a:p>
        </p:txBody>
      </p:sp>
    </p:spTree>
    <p:extLst>
      <p:ext uri="{BB962C8B-B14F-4D97-AF65-F5344CB8AC3E}">
        <p14:creationId xmlns:p14="http://schemas.microsoft.com/office/powerpoint/2010/main" val="224380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1FB866-6D5A-4A73-B1D7-8AA6514E36CF}" type="slidenum">
              <a:rPr lang="en-GB" altLang="nl-B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GB" altLang="nl-BE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BE" smtClean="0"/>
          </a:p>
        </p:txBody>
      </p:sp>
    </p:spTree>
    <p:extLst>
      <p:ext uri="{BB962C8B-B14F-4D97-AF65-F5344CB8AC3E}">
        <p14:creationId xmlns:p14="http://schemas.microsoft.com/office/powerpoint/2010/main" val="56917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284513-C196-408D-A76E-10E957FB3E80}" type="slidenum">
              <a:rPr lang="en-GB" altLang="nl-B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GB" altLang="nl-BE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BE" smtClean="0"/>
          </a:p>
        </p:txBody>
      </p:sp>
    </p:spTree>
    <p:extLst>
      <p:ext uri="{BB962C8B-B14F-4D97-AF65-F5344CB8AC3E}">
        <p14:creationId xmlns:p14="http://schemas.microsoft.com/office/powerpoint/2010/main" val="182080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3FD5-A88C-4A7D-AEC1-53212E68EA5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16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3FD5-A88C-4A7D-AEC1-53212E68EA5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98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36518" y="768927"/>
            <a:ext cx="6061364" cy="235873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BE" altLang="nl-BE" dirty="0" smtClean="0">
                <a:solidFill>
                  <a:schemeClr val="tx1"/>
                </a:solidFill>
              </a:rPr>
              <a:t>     </a:t>
            </a:r>
            <a:r>
              <a:rPr lang="nl-BE" altLang="nl-BE" dirty="0" smtClean="0">
                <a:solidFill>
                  <a:schemeClr val="tx1"/>
                </a:solidFill>
              </a:rPr>
              <a:t>VEG-magazine ‘Verbinding’</a:t>
            </a:r>
            <a:endParaRPr lang="nl-BE" altLang="nl-BE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6557414" y="0"/>
          <a:ext cx="2586586" cy="1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hoto Editor-foto" r:id="rId3" imgW="12380952" imgH="4847619" progId="MSPhotoEd.3">
                  <p:embed/>
                </p:oleObj>
              </mc:Choice>
              <mc:Fallback>
                <p:oleObj name="Photo Editor-foto" r:id="rId3" imgW="12380952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414" y="0"/>
                        <a:ext cx="2586586" cy="1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0" y="1347008"/>
            <a:ext cx="2948510" cy="52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7406"/>
      </p:ext>
    </p:extLst>
  </p:cSld>
  <p:clrMapOvr>
    <a:masterClrMapping/>
  </p:clrMapOvr>
  <p:transition advTm="9438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5" y="5657601"/>
            <a:ext cx="1364345" cy="7008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065087"/>
            <a:ext cx="5669280" cy="3792913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283234" y="3065087"/>
            <a:ext cx="2860766" cy="81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3234" y="581890"/>
            <a:ext cx="2860766" cy="32939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BE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BE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BE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4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nl-BE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ruimte met keuken voor groepen </a:t>
            </a:r>
            <a:br>
              <a:rPr lang="nl-BE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BE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van max. 25 personen</a:t>
            </a:r>
            <a:endParaRPr lang="nl-BE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9352"/>
            <a:ext cx="6319520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9725"/>
      </p:ext>
    </p:extLst>
  </p:cSld>
  <p:clrMapOvr>
    <a:masterClrMapping/>
  </p:clrMapOvr>
  <p:transition advTm="3485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652155"/>
            <a:ext cx="9143997" cy="1943100"/>
          </a:xfrm>
        </p:spPr>
        <p:txBody>
          <a:bodyPr/>
          <a:lstStyle/>
          <a:p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3200" dirty="0" smtClean="0"/>
              <a:t>Gezocht:</a:t>
            </a:r>
            <a:r>
              <a:rPr lang="nl-BE" sz="2400" dirty="0" smtClean="0"/>
              <a:t> echtpaar of alleenstaande die onze visie deelt, wil meewerken en wil komen wonen in de leefgemeenschap van Connect in een huurappartement met garage.</a:t>
            </a:r>
            <a:br>
              <a:rPr lang="nl-BE" sz="2400" dirty="0" smtClean="0"/>
            </a:br>
            <a:r>
              <a:rPr lang="nl-BE" sz="2400" dirty="0" smtClean="0"/>
              <a:t>Neem contact voor info of een bezoek : www.chconnect.be</a:t>
            </a:r>
            <a:r>
              <a:rPr lang="nl-BE" sz="2400" dirty="0" smtClean="0"/>
              <a:t/>
            </a:r>
            <a:br>
              <a:rPr lang="nl-BE" sz="2400" dirty="0" smtClean="0"/>
            </a:br>
            <a:endParaRPr lang="nl-BE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65" y="2850392"/>
            <a:ext cx="3474292" cy="34742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27" y="2850392"/>
            <a:ext cx="3460173" cy="3460173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74" y="4643975"/>
            <a:ext cx="3513954" cy="23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05265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291" y="166254"/>
            <a:ext cx="8333509" cy="6359237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/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/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/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Weekends</a:t>
            </a:r>
            <a:r>
              <a:rPr lang="nl-BE" dirty="0">
                <a:solidFill>
                  <a:schemeClr val="tx1"/>
                </a:solidFill>
              </a:rPr>
              <a:t/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sz="4000" dirty="0">
                <a:solidFill>
                  <a:schemeClr val="tx1"/>
                </a:solidFill>
              </a:rPr>
              <a:t/>
            </a:r>
            <a:br>
              <a:rPr lang="nl-BE" sz="4000" dirty="0">
                <a:solidFill>
                  <a:schemeClr val="tx1"/>
                </a:solidFill>
              </a:rPr>
            </a:br>
            <a:r>
              <a:rPr lang="nl-BE" sz="4000" dirty="0" smtClean="0">
                <a:solidFill>
                  <a:schemeClr val="tx1"/>
                </a:solidFill>
              </a:rPr>
              <a:t>17-19 maart: rouwverwerking</a:t>
            </a:r>
            <a:br>
              <a:rPr lang="nl-BE" sz="4000" dirty="0" smtClean="0">
                <a:solidFill>
                  <a:schemeClr val="tx1"/>
                </a:solidFill>
              </a:rPr>
            </a:br>
            <a:r>
              <a:rPr lang="nl-BE" sz="3200" dirty="0" smtClean="0">
                <a:solidFill>
                  <a:schemeClr val="tx1"/>
                </a:solidFill>
              </a:rPr>
              <a:t>met Wout van Wijngaarden</a:t>
            </a:r>
            <a:br>
              <a:rPr lang="nl-BE" sz="3200" dirty="0" smtClean="0">
                <a:solidFill>
                  <a:schemeClr val="tx1"/>
                </a:solidFill>
              </a:rPr>
            </a:br>
            <a:r>
              <a:rPr lang="nl-BE" sz="3200" dirty="0" smtClean="0">
                <a:solidFill>
                  <a:schemeClr val="tx1"/>
                </a:solidFill>
              </a:rPr>
              <a:t/>
            </a:r>
            <a:br>
              <a:rPr lang="nl-BE" sz="3200" dirty="0" smtClean="0">
                <a:solidFill>
                  <a:schemeClr val="tx1"/>
                </a:solidFill>
              </a:rPr>
            </a:br>
            <a:r>
              <a:rPr lang="nl-BE" sz="4000" dirty="0" smtClean="0">
                <a:solidFill>
                  <a:schemeClr val="tx1"/>
                </a:solidFill>
              </a:rPr>
              <a:t>16-18 juni: preekweekend</a:t>
            </a:r>
            <a:br>
              <a:rPr lang="nl-BE" sz="4000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/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zie www.ch</a:t>
            </a:r>
            <a:r>
              <a:rPr lang="nl-BE" b="1" dirty="0" smtClean="0">
                <a:solidFill>
                  <a:schemeClr val="tx1"/>
                </a:solidFill>
              </a:rPr>
              <a:t>connect</a:t>
            </a:r>
            <a:r>
              <a:rPr lang="nl-BE" dirty="0" smtClean="0">
                <a:solidFill>
                  <a:schemeClr val="tx1"/>
                </a:solidFill>
              </a:rPr>
              <a:t>.be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95" y="166254"/>
            <a:ext cx="2343150" cy="11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7177"/>
      </p:ext>
    </p:extLst>
  </p:cSld>
  <p:clrMapOvr>
    <a:masterClrMapping/>
  </p:clrMapOvr>
  <p:transition advTm="3962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6042" y="1982268"/>
            <a:ext cx="8853430" cy="1859973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BE" altLang="nl-BE" sz="2400" dirty="0" smtClean="0">
                <a:solidFill>
                  <a:schemeClr val="tx1"/>
                </a:solidFill>
              </a:rPr>
              <a:t>      </a:t>
            </a:r>
          </a:p>
          <a:p>
            <a:pPr algn="l" eaLnBrk="1" hangingPunct="1"/>
            <a:r>
              <a:rPr lang="nl-BE" altLang="nl-BE" sz="2400" dirty="0" smtClean="0">
                <a:solidFill>
                  <a:schemeClr val="tx1"/>
                </a:solidFill>
              </a:rPr>
              <a:t>Familiedag op 1 november </a:t>
            </a:r>
            <a:r>
              <a:rPr lang="nl-BE" altLang="nl-BE" sz="2400" dirty="0" smtClean="0">
                <a:solidFill>
                  <a:schemeClr val="tx1"/>
                </a:solidFill>
              </a:rPr>
              <a:t>2017 met Ron van der Spoel</a:t>
            </a:r>
            <a:endParaRPr lang="nl-BE" altLang="nl-BE" sz="24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nl-BE" altLang="nl-BE" dirty="0" smtClean="0">
                <a:solidFill>
                  <a:schemeClr val="tx1"/>
                </a:solidFill>
              </a:rPr>
              <a:t>           in </a:t>
            </a:r>
            <a:r>
              <a:rPr lang="nl-BE" altLang="nl-BE" dirty="0" smtClean="0">
                <a:solidFill>
                  <a:schemeClr val="tx1"/>
                </a:solidFill>
              </a:rPr>
              <a:t>Provinciaal Vormingscentrum in Malle</a:t>
            </a:r>
          </a:p>
          <a:p>
            <a:pPr algn="l" eaLnBrk="1" hangingPunct="1"/>
            <a:endParaRPr lang="nl-BE" altLang="nl-BE" sz="2400" dirty="0">
              <a:solidFill>
                <a:schemeClr val="tx1"/>
              </a:solidFill>
            </a:endParaRPr>
          </a:p>
          <a:p>
            <a:pPr marL="609600" indent="-609600" eaLnBrk="1" hangingPunct="1"/>
            <a:endParaRPr lang="nl-NL" altLang="nl-BE" dirty="0" smtClean="0">
              <a:solidFill>
                <a:schemeClr val="tx1"/>
              </a:solidFill>
            </a:endParaRPr>
          </a:p>
          <a:p>
            <a:pPr marL="609600" indent="-609600" eaLnBrk="1" hangingPunct="1"/>
            <a:endParaRPr lang="nl-NL" altLang="nl-BE" dirty="0">
              <a:solidFill>
                <a:schemeClr val="tx1"/>
              </a:solidFill>
            </a:endParaRPr>
          </a:p>
          <a:p>
            <a:pPr marL="609600" indent="-609600" eaLnBrk="1" hangingPunct="1"/>
            <a:endParaRPr lang="nl-NL" altLang="nl-BE" dirty="0" smtClean="0">
              <a:solidFill>
                <a:schemeClr val="tx1"/>
              </a:solidFill>
            </a:endParaRP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08399"/>
              </p:ext>
            </p:extLst>
          </p:nvPr>
        </p:nvGraphicFramePr>
        <p:xfrm>
          <a:off x="86893" y="132330"/>
          <a:ext cx="3978968" cy="18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-foto" r:id="rId3" imgW="12380952" imgH="4847619" progId="MSPhotoEd.3">
                  <p:embed/>
                </p:oleObj>
              </mc:Choice>
              <mc:Fallback>
                <p:oleObj name="Photo Editor-foto" r:id="rId3" imgW="12380952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93" y="132330"/>
                        <a:ext cx="3978968" cy="1800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1"/>
            <a:ext cx="3429000" cy="23252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40" y="3657602"/>
            <a:ext cx="5153887" cy="28990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0" y="3471372"/>
            <a:ext cx="2197360" cy="32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1802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0036" y="1693718"/>
            <a:ext cx="6061364" cy="2223655"/>
          </a:xfrm>
        </p:spPr>
        <p:txBody>
          <a:bodyPr>
            <a:normAutofit/>
          </a:bodyPr>
          <a:lstStyle/>
          <a:p>
            <a:pPr algn="l" eaLnBrk="1" hangingPunct="1"/>
            <a:endParaRPr lang="nl-BE" altLang="nl-BE" dirty="0">
              <a:solidFill>
                <a:schemeClr val="tx1"/>
              </a:solidFill>
            </a:endParaRPr>
          </a:p>
          <a:p>
            <a:pPr algn="l" eaLnBrk="1" hangingPunct="1"/>
            <a:r>
              <a:rPr lang="nl-BE" altLang="nl-BE" sz="2400" dirty="0" smtClean="0">
                <a:solidFill>
                  <a:schemeClr val="tx1"/>
                </a:solidFill>
              </a:rPr>
              <a:t>Leidersconferentie in de krokusvakantie</a:t>
            </a:r>
          </a:p>
          <a:p>
            <a:pPr algn="l" eaLnBrk="1" hangingPunct="1"/>
            <a:r>
              <a:rPr lang="nl-BE" altLang="nl-BE" dirty="0" smtClean="0">
                <a:solidFill>
                  <a:schemeClr val="tx1"/>
                </a:solidFill>
              </a:rPr>
              <a:t>Preekweekend</a:t>
            </a:r>
          </a:p>
          <a:p>
            <a:pPr algn="l" eaLnBrk="1" hangingPunct="1"/>
            <a:r>
              <a:rPr lang="nl-BE" altLang="nl-BE" sz="2400" dirty="0" smtClean="0">
                <a:solidFill>
                  <a:schemeClr val="tx1"/>
                </a:solidFill>
              </a:rPr>
              <a:t>Weekend over rouwverwerking</a:t>
            </a:r>
          </a:p>
          <a:p>
            <a:pPr marL="609600" indent="-609600" eaLnBrk="1" hangingPunct="1"/>
            <a:endParaRPr lang="nl-NL" altLang="nl-BE" dirty="0" smtClean="0">
              <a:solidFill>
                <a:schemeClr val="tx1"/>
              </a:solidFill>
            </a:endParaRPr>
          </a:p>
          <a:p>
            <a:pPr marL="609600" indent="-609600" eaLnBrk="1" hangingPunct="1"/>
            <a:endParaRPr lang="nl-NL" altLang="nl-BE" dirty="0">
              <a:solidFill>
                <a:schemeClr val="tx1"/>
              </a:solidFill>
            </a:endParaRPr>
          </a:p>
          <a:p>
            <a:pPr marL="609600" indent="-609600" eaLnBrk="1" hangingPunct="1"/>
            <a:endParaRPr lang="nl-NL" altLang="nl-BE" dirty="0" smtClean="0">
              <a:solidFill>
                <a:schemeClr val="tx1"/>
              </a:solidFill>
            </a:endParaRP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628900" y="132330"/>
          <a:ext cx="3978968" cy="18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hoto Editor-foto" r:id="rId3" imgW="12380952" imgH="4847619" progId="MSPhotoEd.3">
                  <p:embed/>
                </p:oleObj>
              </mc:Choice>
              <mc:Fallback>
                <p:oleObj name="Photo Editor-foto" r:id="rId3" imgW="12380952" imgH="4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32330"/>
                        <a:ext cx="3978968" cy="1800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76770"/>
              </p:ext>
            </p:extLst>
          </p:nvPr>
        </p:nvGraphicFramePr>
        <p:xfrm>
          <a:off x="2282538" y="3496542"/>
          <a:ext cx="4426526" cy="331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 Editor-foto" r:id="rId5" imgW="6095238" imgH="4571429" progId="MSPhotoEd.3">
                  <p:embed/>
                </p:oleObj>
              </mc:Choice>
              <mc:Fallback>
                <p:oleObj name="Photo Editor-foto" r:id="rId5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538" y="3496542"/>
                        <a:ext cx="4426526" cy="3319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006709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572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sz="2400" b="1" smtClean="0"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sz="2400" b="1" smtClean="0"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sz="2400" b="1" smtClean="0"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sz="2400" b="1" smtClean="0"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sz="2400" b="1" smtClean="0"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sz="2400" b="1" smtClean="0"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b="1" smtClean="0"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BE" sz="4000" b="1" smtClean="0">
              <a:latin typeface="Verdana" panose="020B0604030504040204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095625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 rot="-5400000">
            <a:off x="-3124200" y="3124200"/>
            <a:ext cx="6858000" cy="609600"/>
          </a:xfrm>
          <a:prstGeom prst="rect">
            <a:avLst/>
          </a:prstGeom>
          <a:gradFill rotWithShape="0">
            <a:gsLst>
              <a:gs pos="0">
                <a:srgbClr val="680000"/>
              </a:gs>
              <a:gs pos="100000">
                <a:srgbClr val="E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nl-BE" sz="2400" b="1">
                <a:latin typeface="Verdana" panose="020B0604030504040204" pitchFamily="34" charset="0"/>
              </a:rPr>
              <a:t>Evangelische Toerusting School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2333625" y="-438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914400" y="5486400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401955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401955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5129" name="Text Box 23"/>
          <p:cNvSpPr txBox="1">
            <a:spLocks noChangeArrowheads="1"/>
          </p:cNvSpPr>
          <p:nvPr/>
        </p:nvSpPr>
        <p:spPr bwMode="auto">
          <a:xfrm>
            <a:off x="2144713" y="4176713"/>
            <a:ext cx="51593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nl-BE" sz="2800" b="1" dirty="0">
                <a:latin typeface="Verdana" panose="020B0604030504040204" pitchFamily="34" charset="0"/>
              </a:rPr>
              <a:t>www.ets-vlaanderen.be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nl-BE" sz="2400" b="1" dirty="0" err="1">
                <a:latin typeface="Verdana" panose="020B0604030504040204" pitchFamily="34" charset="0"/>
              </a:rPr>
              <a:t>coördinator</a:t>
            </a:r>
            <a:r>
              <a:rPr lang="en-GB" altLang="nl-BE" sz="2400" b="1" dirty="0">
                <a:latin typeface="Verdana" panose="020B060403050404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nl-BE" sz="2400" b="1" dirty="0">
                <a:latin typeface="Verdana" panose="020B0604030504040204" pitchFamily="34" charset="0"/>
              </a:rPr>
              <a:t>peter.bordon@veg.be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nl-BE" sz="2400" b="1" dirty="0">
                <a:latin typeface="Verdana" panose="020B0604030504040204" pitchFamily="34" charset="0"/>
              </a:rPr>
              <a:t>Info: 0496 - 17 18 98</a:t>
            </a:r>
          </a:p>
        </p:txBody>
      </p:sp>
      <p:sp>
        <p:nvSpPr>
          <p:cNvPr id="5130" name="Rectangle 25"/>
          <p:cNvSpPr>
            <a:spLocks noChangeArrowheads="1"/>
          </p:cNvSpPr>
          <p:nvPr/>
        </p:nvSpPr>
        <p:spPr bwMode="auto">
          <a:xfrm>
            <a:off x="0" y="256540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BE" sz="11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endParaRPr lang="nl-NL" altLang="nl-BE" sz="12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nl-NL" altLang="nl-BE" sz="2400">
              <a:latin typeface="Arial Black" panose="020B0A04020102020204" pitchFamily="34" charset="0"/>
            </a:endParaRPr>
          </a:p>
        </p:txBody>
      </p:sp>
      <p:pic>
        <p:nvPicPr>
          <p:cNvPr id="5131" name="Picture 24" descr="ETS_VL_logo_02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0957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26"/>
          <p:cNvSpPr>
            <a:spLocks noChangeArrowheads="1"/>
          </p:cNvSpPr>
          <p:nvPr/>
        </p:nvSpPr>
        <p:spPr bwMode="auto">
          <a:xfrm>
            <a:off x="1143000" y="685800"/>
            <a:ext cx="7412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nl-NL" altLang="nl-BE" b="1">
                <a:latin typeface="Verdana" panose="020B0604030504040204" pitchFamily="34" charset="0"/>
              </a:rPr>
              <a:t>Evangelische Toerusting School</a:t>
            </a:r>
          </a:p>
        </p:txBody>
      </p:sp>
    </p:spTree>
    <p:extLst>
      <p:ext uri="{BB962C8B-B14F-4D97-AF65-F5344CB8AC3E}">
        <p14:creationId xmlns:p14="http://schemas.microsoft.com/office/powerpoint/2010/main" val="291346667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458200" cy="540067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lang="nl-NL" altLang="nl-BE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Evangelische Toerusting </a:t>
            </a:r>
            <a:r>
              <a:rPr lang="nl-NL" altLang="nl-BE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School</a:t>
            </a:r>
            <a:endParaRPr lang="nl-NL" altLang="nl-BE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lang="nl-BE" altLang="nl-BE" sz="24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 </a:t>
            </a:r>
            <a:r>
              <a:rPr lang="nl-BE" altLang="nl-BE" sz="24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Bijbelboeken </a:t>
            </a:r>
            <a:r>
              <a:rPr lang="nl-BE" altLang="nl-BE" sz="24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2017-2018:</a:t>
            </a:r>
            <a:endParaRPr lang="nl-NL" altLang="nl-BE" sz="24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fontAlgn="t" hangingPunct="1">
              <a:defRPr/>
            </a:pPr>
            <a:endParaRPr lang="nl-NL" altLang="nl-BE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nl-NL" sz="2000" dirty="0" smtClean="0">
                <a:solidFill>
                  <a:schemeClr val="tx1"/>
                </a:solidFill>
              </a:rPr>
              <a:t>Habakuk                       </a:t>
            </a:r>
            <a:r>
              <a:rPr lang="nl-NL" sz="2000" dirty="0">
                <a:solidFill>
                  <a:schemeClr val="tx1"/>
                </a:solidFill>
              </a:rPr>
              <a:t>1 &amp; 2 Korinthe</a:t>
            </a:r>
            <a:endParaRPr lang="nl-BE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nl-NL" sz="2000" dirty="0" smtClean="0">
                <a:solidFill>
                  <a:schemeClr val="tx1"/>
                </a:solidFill>
              </a:rPr>
              <a:t>Zefanja                          </a:t>
            </a:r>
            <a:r>
              <a:rPr lang="nl-NL" sz="2000" dirty="0" err="1">
                <a:solidFill>
                  <a:schemeClr val="tx1"/>
                </a:solidFill>
              </a:rPr>
              <a:t>Efeze</a:t>
            </a:r>
            <a:endParaRPr lang="nl-BE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nl-NL" sz="2000" dirty="0" smtClean="0">
                <a:solidFill>
                  <a:schemeClr val="tx1"/>
                </a:solidFill>
              </a:rPr>
              <a:t>Ezechiël                         1 </a:t>
            </a:r>
            <a:r>
              <a:rPr lang="nl-NL" sz="2000" dirty="0">
                <a:solidFill>
                  <a:schemeClr val="tx1"/>
                </a:solidFill>
              </a:rPr>
              <a:t>&amp; 2 Thessalonicenzen</a:t>
            </a:r>
            <a:endParaRPr lang="nl-BE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nl-NL" sz="2000" dirty="0" smtClean="0">
                <a:solidFill>
                  <a:schemeClr val="tx1"/>
                </a:solidFill>
              </a:rPr>
              <a:t>Daniël                            </a:t>
            </a:r>
            <a:r>
              <a:rPr lang="nl-NL" sz="2000" dirty="0">
                <a:solidFill>
                  <a:schemeClr val="tx1"/>
                </a:solidFill>
              </a:rPr>
              <a:t>Openbaring</a:t>
            </a:r>
            <a:endParaRPr lang="nl-BE" sz="1800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en-GB" sz="2000" dirty="0" err="1" smtClean="0">
                <a:solidFill>
                  <a:schemeClr val="tx1"/>
                </a:solidFill>
              </a:rPr>
              <a:t>Haggaï</a:t>
            </a:r>
            <a:endParaRPr lang="nl-BE" sz="2000" dirty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en-GB" sz="2000" dirty="0" err="1">
                <a:solidFill>
                  <a:schemeClr val="tx1"/>
                </a:solidFill>
              </a:rPr>
              <a:t>Zacharia</a:t>
            </a:r>
            <a:endParaRPr lang="nl-BE" sz="2000" dirty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en-GB" sz="2000" dirty="0" err="1">
                <a:solidFill>
                  <a:schemeClr val="tx1"/>
                </a:solidFill>
              </a:rPr>
              <a:t>Maleachi</a:t>
            </a:r>
            <a:endParaRPr lang="nl-BE" sz="2000" dirty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Ezra</a:t>
            </a:r>
            <a:endParaRPr lang="nl-BE" sz="2000" dirty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nl-NL" sz="2000" dirty="0">
                <a:solidFill>
                  <a:schemeClr val="tx1"/>
                </a:solidFill>
              </a:rPr>
              <a:t>Nehemia</a:t>
            </a:r>
            <a:endParaRPr lang="nl-BE" sz="2000" dirty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r>
              <a:rPr lang="nl-NL" sz="2000" dirty="0">
                <a:solidFill>
                  <a:schemeClr val="tx1"/>
                </a:solidFill>
              </a:rPr>
              <a:t>Esther</a:t>
            </a:r>
            <a:endParaRPr lang="nl-BE" sz="2000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160020" algn="l"/>
              </a:tabLst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  <a:tabLst>
                <a:tab pos="160020" algn="l"/>
                <a:tab pos="498475" algn="l"/>
              </a:tabLst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nl-BE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nl-NL" altLang="nl-BE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Bijbelleer</a:t>
            </a:r>
            <a:r>
              <a:rPr lang="nl-NL" altLang="nl-B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B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2016-2017: </a:t>
            </a:r>
            <a:r>
              <a:rPr lang="nl-NL" altLang="nl-B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Eschatologie </a:t>
            </a:r>
            <a:r>
              <a:rPr lang="nl-NL" altLang="nl-BE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(leer over </a:t>
            </a:r>
            <a:r>
              <a:rPr lang="nl-NL" altLang="nl-BE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 toekomst)</a:t>
            </a:r>
            <a:endParaRPr lang="nl-NL" altLang="nl-BE" sz="20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95625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 rot="-5400000">
            <a:off x="-3124200" y="3124200"/>
            <a:ext cx="6858000" cy="609600"/>
          </a:xfrm>
          <a:prstGeom prst="rect">
            <a:avLst/>
          </a:prstGeom>
          <a:gradFill rotWithShape="0">
            <a:gsLst>
              <a:gs pos="0">
                <a:srgbClr val="680000"/>
              </a:gs>
              <a:gs pos="100000">
                <a:srgbClr val="E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nl-BE" sz="2400" b="1">
                <a:latin typeface="Verdana" panose="020B0604030504040204" pitchFamily="34" charset="0"/>
              </a:rPr>
              <a:t>Evangelische Toerusting School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333625" y="-438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40957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401955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401955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pic>
        <p:nvPicPr>
          <p:cNvPr id="21513" name="Picture 97" descr="ETS_VL_logo_02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8047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lang="nl-NL" altLang="nl-BE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Evangelische Toerusting School</a:t>
            </a: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ü"/>
              <a:defRPr/>
            </a:pPr>
            <a:endParaRPr lang="nl-BE" altLang="nl-BE" sz="24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lang="nl-NL" altLang="nl-BE" sz="20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nl-NL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7 locaties</a:t>
            </a: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: </a:t>
            </a: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Brugge, Kortrijk, Gent, Geraardsbergen, Zaventem, Herentals, Hasselt</a:t>
            </a: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   </a:t>
            </a:r>
            <a:endParaRPr lang="nl-NL" altLang="nl-BE" sz="20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Gratis proeflessen </a:t>
            </a: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in april en mei</a:t>
            </a:r>
            <a:endParaRPr lang="nl-BE" altLang="nl-BE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buClr>
                <a:schemeClr val="hlink"/>
              </a:buClr>
              <a:buSzTx/>
              <a:buNone/>
              <a:defRPr/>
            </a:pPr>
            <a:endParaRPr lang="nl-BE" altLang="nl-BE" sz="20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Voor alle info: </a:t>
            </a:r>
            <a:r>
              <a:rPr lang="en-GB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www.ets-vlaanderen.be</a:t>
            </a:r>
            <a:endParaRPr lang="nl-BE" altLang="nl-BE" sz="20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lang="nl-BE" altLang="nl-BE" sz="2000" b="1" dirty="0">
                <a:solidFill>
                  <a:schemeClr val="tx1"/>
                </a:solidFill>
                <a:latin typeface="Verdana" panose="020B0604030504040204" pitchFamily="34" charset="0"/>
              </a:rPr>
              <a:t>    </a:t>
            </a: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     </a:t>
            </a:r>
            <a:r>
              <a:rPr lang="en-GB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             of </a:t>
            </a:r>
            <a:r>
              <a:rPr lang="en-GB" altLang="nl-BE" sz="2000" b="1" dirty="0">
                <a:solidFill>
                  <a:schemeClr val="tx1"/>
                </a:solidFill>
                <a:latin typeface="Verdana" panose="020B0604030504040204" pitchFamily="34" charset="0"/>
              </a:rPr>
              <a:t>folders (in </a:t>
            </a:r>
            <a:r>
              <a:rPr lang="en-GB" altLang="nl-BE" sz="20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juni</a:t>
            </a:r>
            <a:r>
              <a:rPr lang="en-GB" altLang="nl-BE" sz="2000" b="1" dirty="0">
                <a:solidFill>
                  <a:schemeClr val="tx1"/>
                </a:solidFill>
                <a:latin typeface="Verdana" panose="020B0604030504040204" pitchFamily="34" charset="0"/>
              </a:rPr>
              <a:t>)</a:t>
            </a: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ü"/>
              <a:defRPr/>
            </a:pPr>
            <a:endParaRPr lang="nl-BE" altLang="nl-BE" sz="20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lang="nl-BE" altLang="nl-BE" sz="20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    </a:t>
            </a:r>
            <a:endParaRPr lang="nl-NL" altLang="nl-BE" sz="2000" b="1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095625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 rot="-5400000">
            <a:off x="-3124200" y="3124200"/>
            <a:ext cx="6858000" cy="609600"/>
          </a:xfrm>
          <a:prstGeom prst="rect">
            <a:avLst/>
          </a:prstGeom>
          <a:gradFill rotWithShape="0">
            <a:gsLst>
              <a:gs pos="0">
                <a:srgbClr val="680000"/>
              </a:gs>
              <a:gs pos="100000">
                <a:srgbClr val="E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nl-BE" sz="2400" b="1">
                <a:latin typeface="Verdana" panose="020B0604030504040204" pitchFamily="34" charset="0"/>
              </a:rPr>
              <a:t>Evangelische Toerusting School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2333625" y="-438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40957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01955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401955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/>
          </a:p>
        </p:txBody>
      </p:sp>
      <p:pic>
        <p:nvPicPr>
          <p:cNvPr id="15369" name="Picture 13" descr="ETS_VL_logo_02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66159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291" y="-1"/>
            <a:ext cx="8333509" cy="6005945"/>
          </a:xfrm>
        </p:spPr>
        <p:txBody>
          <a:bodyPr/>
          <a:lstStyle/>
          <a:p>
            <a:r>
              <a:rPr lang="nl-BE" dirty="0" smtClean="0">
                <a:solidFill>
                  <a:srgbClr val="3B8B48"/>
                </a:solidFill>
              </a:rPr>
              <a:t/>
            </a:r>
            <a:br>
              <a:rPr lang="nl-BE" dirty="0" smtClean="0">
                <a:solidFill>
                  <a:srgbClr val="3B8B48"/>
                </a:solidFill>
              </a:rPr>
            </a:br>
            <a:r>
              <a:rPr lang="nl-BE" dirty="0">
                <a:solidFill>
                  <a:srgbClr val="3B8B48"/>
                </a:solidFill>
              </a:rPr>
              <a:t/>
            </a:r>
            <a:br>
              <a:rPr lang="nl-BE" dirty="0">
                <a:solidFill>
                  <a:srgbClr val="3B8B48"/>
                </a:solidFill>
              </a:rPr>
            </a:br>
            <a:r>
              <a:rPr lang="nl-BE" dirty="0" smtClean="0">
                <a:solidFill>
                  <a:srgbClr val="3B8B48"/>
                </a:solidFill>
              </a:rPr>
              <a:t/>
            </a:r>
            <a:br>
              <a:rPr lang="nl-BE" dirty="0" smtClean="0">
                <a:solidFill>
                  <a:srgbClr val="3B8B48"/>
                </a:solidFill>
              </a:rPr>
            </a:br>
            <a:r>
              <a:rPr lang="nl-BE" dirty="0">
                <a:solidFill>
                  <a:srgbClr val="3B8B48"/>
                </a:solidFill>
              </a:rPr>
              <a:t/>
            </a:r>
            <a:br>
              <a:rPr lang="nl-BE" dirty="0">
                <a:solidFill>
                  <a:srgbClr val="3B8B48"/>
                </a:solidFill>
              </a:rPr>
            </a:br>
            <a:r>
              <a:rPr lang="nl-BE" dirty="0" smtClean="0">
                <a:solidFill>
                  <a:srgbClr val="3B8B48"/>
                </a:solidFill>
              </a:rPr>
              <a:t/>
            </a:r>
            <a:br>
              <a:rPr lang="nl-BE" dirty="0" smtClean="0">
                <a:solidFill>
                  <a:srgbClr val="3B8B48"/>
                </a:solidFill>
              </a:rPr>
            </a:br>
            <a:r>
              <a:rPr lang="nl-BE" dirty="0">
                <a:solidFill>
                  <a:srgbClr val="3B8B48"/>
                </a:solidFill>
              </a:rPr>
              <a:t/>
            </a:r>
            <a:br>
              <a:rPr lang="nl-BE" dirty="0">
                <a:solidFill>
                  <a:srgbClr val="3B8B48"/>
                </a:solidFill>
              </a:rPr>
            </a:br>
            <a:r>
              <a:rPr lang="nl-BE" dirty="0" smtClean="0">
                <a:solidFill>
                  <a:srgbClr val="3B8B48"/>
                </a:solidFill>
              </a:rPr>
              <a:t/>
            </a:r>
            <a:br>
              <a:rPr lang="nl-BE" dirty="0" smtClean="0">
                <a:solidFill>
                  <a:srgbClr val="3B8B48"/>
                </a:solidFill>
              </a:rPr>
            </a:br>
            <a:r>
              <a:rPr lang="nl-BE" dirty="0" smtClean="0">
                <a:solidFill>
                  <a:srgbClr val="22522B"/>
                </a:solidFill>
              </a:rPr>
              <a:t>www.ch</a:t>
            </a:r>
            <a:r>
              <a:rPr lang="nl-BE" b="1" dirty="0" smtClean="0">
                <a:solidFill>
                  <a:srgbClr val="22522B"/>
                </a:solidFill>
              </a:rPr>
              <a:t>connect</a:t>
            </a:r>
            <a:r>
              <a:rPr lang="nl-BE" dirty="0" smtClean="0">
                <a:solidFill>
                  <a:srgbClr val="22522B"/>
                </a:solidFill>
              </a:rPr>
              <a:t>.be</a:t>
            </a:r>
            <a:endParaRPr lang="nl-BE" dirty="0">
              <a:solidFill>
                <a:srgbClr val="22522B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" y="374072"/>
            <a:ext cx="8880108" cy="4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1607"/>
      </p:ext>
    </p:extLst>
  </p:cSld>
  <p:clrMapOvr>
    <a:masterClrMapping/>
  </p:clrMapOvr>
  <p:transition advTm="3962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:\Users\peter\Dropbox\Camera Uploads\2015-04-30 19.52.2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82" y="0"/>
            <a:ext cx="10394867" cy="702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49381" y="1693719"/>
            <a:ext cx="9892145" cy="95596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nl-NL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Christelijke Herbronning in </a:t>
            </a:r>
            <a:r>
              <a:rPr lang="nl-NL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Moregem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nl-N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nl-BE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bezinning en </a:t>
            </a:r>
            <a:r>
              <a:rPr lang="nl-BE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rust, conferenties, vakantie</a:t>
            </a:r>
            <a:r>
              <a:rPr lang="nl-BE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</a:t>
            </a:r>
            <a:br>
              <a:rPr lang="nl-BE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nl-BE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persoonlijk </a:t>
            </a:r>
            <a:r>
              <a:rPr lang="nl-BE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of in groep</a:t>
            </a:r>
            <a:endParaRPr lang="nl-NL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837893"/>
      </p:ext>
    </p:extLst>
  </p:cSld>
  <p:clrMapOvr>
    <a:masterClrMapping/>
  </p:clrMapOvr>
  <p:transition advTm="2957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4315" y="0"/>
            <a:ext cx="9178315" cy="1675896"/>
          </a:xfrm>
        </p:spPr>
        <p:txBody>
          <a:bodyPr/>
          <a:lstStyle/>
          <a:p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Verhuur van </a:t>
            </a:r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7 ruime studio’s</a:t>
            </a:r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nl-NL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voor kort of lang verblijf</a:t>
            </a:r>
            <a:endParaRPr lang="nl-NL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5" y="1675896"/>
            <a:ext cx="9212630" cy="5182104"/>
          </a:xfrm>
        </p:spPr>
      </p:pic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0" y="5710547"/>
            <a:ext cx="1364345" cy="7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2576"/>
      </p:ext>
    </p:extLst>
  </p:cSld>
  <p:clrMapOvr>
    <a:masterClrMapping/>
  </p:clrMapOvr>
  <p:transition advTm="2568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dinggevend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Leidinggevend.thmx</Template>
  <TotalTime>14413</TotalTime>
  <Words>146</Words>
  <Application>Microsoft Office PowerPoint</Application>
  <PresentationFormat>Diavoorstelling (4:3)</PresentationFormat>
  <Paragraphs>65</Paragraphs>
  <Slides>12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5" baseType="lpstr">
      <vt:lpstr>Arial Unicode MS</vt:lpstr>
      <vt:lpstr>Arial</vt:lpstr>
      <vt:lpstr>Arial Black</vt:lpstr>
      <vt:lpstr>Calibri</vt:lpstr>
      <vt:lpstr>Century Gothic</vt:lpstr>
      <vt:lpstr>Courier New</vt:lpstr>
      <vt:lpstr>Palatino Linotype</vt:lpstr>
      <vt:lpstr>Times New Roman</vt:lpstr>
      <vt:lpstr>Trebuchet MS</vt:lpstr>
      <vt:lpstr>Verdana</vt:lpstr>
      <vt:lpstr>Wingdings</vt:lpstr>
      <vt:lpstr>Leidinggevend</vt:lpstr>
      <vt:lpstr>Photo Editor-foto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www.chconnect.be</vt:lpstr>
      <vt:lpstr>Christelijke Herbronning in Moregem bezinning en rust, conferenties, vakantie, persoonlijk of in groep</vt:lpstr>
      <vt:lpstr>Verhuur van 7 ruime studio’s voor kort of lang verblijf</vt:lpstr>
      <vt:lpstr>        ruimte met keuken voor groepen  van max. 25 personen</vt:lpstr>
      <vt:lpstr>               Gezocht: echtpaar of alleenstaande die onze visie deelt, wil meewerken en wil komen wonen in de leefgemeenschap van Connect in een huurappartement met garage. Neem contact voor info of een bezoek : www.chconnect.be </vt:lpstr>
      <vt:lpstr>        Weekends  17-19 maart: rouwverwerking met Wout van Wijngaarden  16-18 juni: preekweekend  zie www.chconnect.be</vt:lpstr>
    </vt:vector>
  </TitlesOfParts>
  <Company>Breeze/EJV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VEG</dc:title>
  <dc:creator>David Buntinx</dc:creator>
  <cp:lastModifiedBy>peter bordon</cp:lastModifiedBy>
  <cp:revision>141</cp:revision>
  <dcterms:created xsi:type="dcterms:W3CDTF">2014-03-15T07:13:38Z</dcterms:created>
  <dcterms:modified xsi:type="dcterms:W3CDTF">2017-02-18T10:22:31Z</dcterms:modified>
</cp:coreProperties>
</file>