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64" r:id="rId4"/>
    <p:sldId id="258" r:id="rId5"/>
    <p:sldId id="259" r:id="rId6"/>
    <p:sldId id="260" r:id="rId7"/>
    <p:sldId id="265" r:id="rId8"/>
    <p:sldId id="261" r:id="rId9"/>
    <p:sldId id="266" r:id="rId10"/>
    <p:sldId id="262" r:id="rId11"/>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54274-7706-4BA4-AFCF-E3B051506657}" type="datetimeFigureOut">
              <a:rPr lang="nl-BE" smtClean="0"/>
              <a:t>14/12/2013</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7A3C07-B036-4FAE-8FDF-1B62E0B6A5B1}" type="slidenum">
              <a:rPr lang="nl-BE" smtClean="0"/>
              <a:t>‹nr.›</a:t>
            </a:fld>
            <a:endParaRPr lang="nl-BE"/>
          </a:p>
        </p:txBody>
      </p:sp>
    </p:spTree>
    <p:extLst>
      <p:ext uri="{BB962C8B-B14F-4D97-AF65-F5344CB8AC3E}">
        <p14:creationId xmlns:p14="http://schemas.microsoft.com/office/powerpoint/2010/main" val="1013243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Niet schrikken als je de volgende dia aanklikt !!!</a:t>
            </a:r>
            <a:endParaRPr lang="nl-BE" dirty="0"/>
          </a:p>
        </p:txBody>
      </p:sp>
      <p:sp>
        <p:nvSpPr>
          <p:cNvPr id="4" name="Tijdelijke aanduiding voor dianummer 3"/>
          <p:cNvSpPr>
            <a:spLocks noGrp="1"/>
          </p:cNvSpPr>
          <p:nvPr>
            <p:ph type="sldNum" sz="quarter" idx="10"/>
          </p:nvPr>
        </p:nvSpPr>
        <p:spPr/>
        <p:txBody>
          <a:bodyPr/>
          <a:lstStyle/>
          <a:p>
            <a:fld id="{737A3C07-B036-4FAE-8FDF-1B62E0B6A5B1}" type="slidenum">
              <a:rPr lang="nl-BE" smtClean="0"/>
              <a:t>10</a:t>
            </a:fld>
            <a:endParaRPr lang="nl-BE"/>
          </a:p>
        </p:txBody>
      </p:sp>
    </p:spTree>
    <p:extLst>
      <p:ext uri="{BB962C8B-B14F-4D97-AF65-F5344CB8AC3E}">
        <p14:creationId xmlns:p14="http://schemas.microsoft.com/office/powerpoint/2010/main" val="1763994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rije v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el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NL" smtClean="0"/>
              <a:t>Klik om de stijl te bewerken</a:t>
            </a:r>
            <a:endParaRPr kumimoji="0" lang="en-US"/>
          </a:p>
        </p:txBody>
      </p:sp>
      <p:sp>
        <p:nvSpPr>
          <p:cNvPr id="17" name="Ondertite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30" name="Tijdelijke aanduiding voor datum 29"/>
          <p:cNvSpPr>
            <a:spLocks noGrp="1"/>
          </p:cNvSpPr>
          <p:nvPr>
            <p:ph type="dt" sz="half" idx="10"/>
          </p:nvPr>
        </p:nvSpPr>
        <p:spPr/>
        <p:txBody>
          <a:bodyPr/>
          <a:lstStyle/>
          <a:p>
            <a:fld id="{E0C097B5-EE5C-4B3F-A6A3-1835C2FBB882}" type="datetime1">
              <a:rPr lang="nl-BE" smtClean="0"/>
              <a:t>14/12/2013</a:t>
            </a:fld>
            <a:endParaRPr lang="nl-BE"/>
          </a:p>
        </p:txBody>
      </p:sp>
      <p:sp>
        <p:nvSpPr>
          <p:cNvPr id="19" name="Tijdelijke aanduiding voor voettekst 18"/>
          <p:cNvSpPr>
            <a:spLocks noGrp="1"/>
          </p:cNvSpPr>
          <p:nvPr>
            <p:ph type="ftr" sz="quarter" idx="11"/>
          </p:nvPr>
        </p:nvSpPr>
        <p:spPr/>
        <p:txBody>
          <a:bodyPr/>
          <a:lstStyle/>
          <a:p>
            <a:endParaRPr lang="nl-BE"/>
          </a:p>
        </p:txBody>
      </p:sp>
      <p:sp>
        <p:nvSpPr>
          <p:cNvPr id="27" name="Tijdelijke aanduiding voor dianummer 26"/>
          <p:cNvSpPr>
            <a:spLocks noGrp="1"/>
          </p:cNvSpPr>
          <p:nvPr>
            <p:ph type="sldNum" sz="quarter" idx="12"/>
          </p:nvPr>
        </p:nvSpPr>
        <p:spPr/>
        <p:txBody>
          <a:bodyPr/>
          <a:lstStyle/>
          <a:p>
            <a:fld id="{954B3771-0C0A-44CA-BB3F-8F812BFA7C0C}" type="slidenum">
              <a:rPr lang="nl-BE" smtClean="0"/>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6D84DF3-B441-4835-B4FE-68F0A21DB7AD}" type="datetime1">
              <a:rPr lang="nl-BE" smtClean="0"/>
              <a:t>14/12/2013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54B3771-0C0A-44CA-BB3F-8F812BFA7C0C}"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46601BFA-AC96-4B63-936B-E226EDEBBA70}" type="datetime1">
              <a:rPr lang="nl-BE" smtClean="0"/>
              <a:t>14/12/2013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54B3771-0C0A-44CA-BB3F-8F812BFA7C0C}"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A674A7F6-29FF-4ABD-B86A-78C2805618E4}" type="datetime1">
              <a:rPr lang="nl-BE" smtClean="0"/>
              <a:t>14/12/2013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54B3771-0C0A-44CA-BB3F-8F812BFA7C0C}"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rije v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e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E40D38EC-5D65-46D8-B76D-640A4B35098E}" type="datetime1">
              <a:rPr lang="nl-BE" smtClean="0"/>
              <a:t>14/12/2013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54B3771-0C0A-44CA-BB3F-8F812BFA7C0C}" type="slidenum">
              <a:rPr lang="nl-BE" smtClean="0"/>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1143000"/>
          </a:xfrm>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D31E6E85-227C-491A-9ACF-BE7C54D2CF79}" type="datetime1">
              <a:rPr lang="nl-BE" smtClean="0"/>
              <a:t>14/12/2013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54B3771-0C0A-44CA-BB3F-8F812BFA7C0C}" type="slidenum">
              <a:rPr lang="nl-BE" smtClean="0"/>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p>
            <a:fld id="{A4761898-B5E7-4B62-87BD-4D1D7CF4D674}" type="datetime1">
              <a:rPr lang="nl-BE" smtClean="0"/>
              <a:t>14/12/2013</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954B3771-0C0A-44CA-BB3F-8F812BFA7C0C}" type="slidenum">
              <a:rPr lang="nl-BE" smtClean="0"/>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
            <a:ext cx="7470648" cy="1143000"/>
          </a:xfrm>
        </p:spPr>
        <p:txBody>
          <a:bodyPr anchor="ctr"/>
          <a:lstStyle>
            <a:lvl1pPr algn="l">
              <a:defRPr sz="4600"/>
            </a:lvl1pPr>
          </a:lstStyle>
          <a:p>
            <a:r>
              <a:rPr kumimoji="0" lang="nl-NL" smtClean="0"/>
              <a:t>Klik om de stijl te bewerken</a:t>
            </a:r>
            <a:endParaRPr kumimoji="0" lang="en-US"/>
          </a:p>
        </p:txBody>
      </p:sp>
      <p:sp>
        <p:nvSpPr>
          <p:cNvPr id="7" name="Tijdelijke aanduiding voor datum 6"/>
          <p:cNvSpPr>
            <a:spLocks noGrp="1"/>
          </p:cNvSpPr>
          <p:nvPr>
            <p:ph type="dt" sz="half" idx="10"/>
          </p:nvPr>
        </p:nvSpPr>
        <p:spPr/>
        <p:txBody>
          <a:bodyPr/>
          <a:lstStyle/>
          <a:p>
            <a:fld id="{D8BD20A7-33C2-4E6B-9A53-7825BC3F26BF}" type="datetime1">
              <a:rPr lang="nl-BE" smtClean="0"/>
              <a:t>14/12/2013</a:t>
            </a:fld>
            <a:endParaRPr lang="nl-BE"/>
          </a:p>
        </p:txBody>
      </p:sp>
      <p:sp>
        <p:nvSpPr>
          <p:cNvPr id="8" name="Tijdelijke aanduiding voor dianummer 7"/>
          <p:cNvSpPr>
            <a:spLocks noGrp="1"/>
          </p:cNvSpPr>
          <p:nvPr>
            <p:ph type="sldNum" sz="quarter" idx="11"/>
          </p:nvPr>
        </p:nvSpPr>
        <p:spPr/>
        <p:txBody>
          <a:bodyPr/>
          <a:lstStyle/>
          <a:p>
            <a:fld id="{954B3771-0C0A-44CA-BB3F-8F812BFA7C0C}" type="slidenum">
              <a:rPr lang="nl-BE" smtClean="0"/>
              <a:t>‹nr.›</a:t>
            </a:fld>
            <a:endParaRPr lang="nl-BE"/>
          </a:p>
        </p:txBody>
      </p:sp>
      <p:sp>
        <p:nvSpPr>
          <p:cNvPr id="9" name="Tijdelijke aanduiding voor voettekst 8"/>
          <p:cNvSpPr>
            <a:spLocks noGrp="1"/>
          </p:cNvSpPr>
          <p:nvPr>
            <p:ph type="ftr" sz="quarter" idx="12"/>
          </p:nvPr>
        </p:nvSpPr>
        <p:spPr/>
        <p:txBody>
          <a:bodyPr/>
          <a:lstStyle/>
          <a:p>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F524B7A-51E4-45CE-83EE-D0DBA2D89135}" type="datetime1">
              <a:rPr lang="nl-BE" smtClean="0"/>
              <a:t>14/12/2013</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954B3771-0C0A-44CA-BB3F-8F812BFA7C0C}"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7D6A9D1-25C7-4012-B354-5F9E74142EA2}" type="datetime1">
              <a:rPr lang="nl-BE" smtClean="0"/>
              <a:t>14/12/2013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a:xfrm>
            <a:off x="8156448" y="6422064"/>
            <a:ext cx="762000" cy="365125"/>
          </a:xfrm>
        </p:spPr>
        <p:txBody>
          <a:bodyPr/>
          <a:lstStyle/>
          <a:p>
            <a:fld id="{954B3771-0C0A-44CA-BB3F-8F812BFA7C0C}"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a:xfrm>
            <a:off x="457200" y="6422064"/>
            <a:ext cx="2133600" cy="365125"/>
          </a:xfrm>
        </p:spPr>
        <p:txBody>
          <a:bodyPr/>
          <a:lstStyle/>
          <a:p>
            <a:fld id="{80EE8A50-624A-404A-A53C-103FB5F6E338}" type="datetime1">
              <a:rPr lang="nl-BE" smtClean="0"/>
              <a:t>14/12/2013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54B3771-0C0A-44CA-BB3F-8F812BFA7C0C}"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rije v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rije v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jdelijke aanduiding voor titel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877A837-ADCE-44B9-9B8B-8A2C9539FED3}" type="datetime1">
              <a:rPr lang="nl-BE" smtClean="0"/>
              <a:t>14/12/2013</a:t>
            </a:fld>
            <a:endParaRPr lang="nl-BE"/>
          </a:p>
        </p:txBody>
      </p:sp>
      <p:sp>
        <p:nvSpPr>
          <p:cNvPr id="22" name="Tijdelijke aanduiding voor voettekst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nl-BE"/>
          </a:p>
        </p:txBody>
      </p:sp>
      <p:sp>
        <p:nvSpPr>
          <p:cNvPr id="18" name="Tijdelijke aanduiding voor dianumm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54B3771-0C0A-44CA-BB3F-8F812BFA7C0C}" type="slidenum">
              <a:rPr lang="nl-BE" smtClean="0"/>
              <a:t>‹nr.›</a:t>
            </a:fld>
            <a:endParaRPr lang="nl-B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1979712" y="2348880"/>
            <a:ext cx="5400600" cy="1938992"/>
          </a:xfrm>
          <a:prstGeom prst="rect">
            <a:avLst/>
          </a:prstGeom>
          <a:noFill/>
        </p:spPr>
        <p:txBody>
          <a:bodyPr wrap="square" rtlCol="0">
            <a:spAutoFit/>
          </a:bodyPr>
          <a:lstStyle/>
          <a:p>
            <a:pPr algn="ctr"/>
            <a:r>
              <a:rPr lang="nl-BE" sz="4000" b="1" dirty="0">
                <a:solidFill>
                  <a:schemeClr val="bg1"/>
                </a:solidFill>
              </a:rPr>
              <a:t>VEG Halle</a:t>
            </a:r>
            <a:endParaRPr lang="nl-BE" sz="4000" dirty="0">
              <a:solidFill>
                <a:schemeClr val="bg1"/>
              </a:solidFill>
            </a:endParaRPr>
          </a:p>
          <a:p>
            <a:pPr algn="ctr"/>
            <a:r>
              <a:rPr lang="nl-BE" sz="4000" b="1" dirty="0">
                <a:solidFill>
                  <a:schemeClr val="bg1"/>
                </a:solidFill>
              </a:rPr>
              <a:t>Prediking  </a:t>
            </a:r>
            <a:endParaRPr lang="nl-BE" sz="4000" b="1" dirty="0" smtClean="0">
              <a:solidFill>
                <a:schemeClr val="bg1"/>
              </a:solidFill>
            </a:endParaRPr>
          </a:p>
          <a:p>
            <a:pPr algn="ctr"/>
            <a:r>
              <a:rPr lang="nl-BE" sz="4000" b="1" dirty="0" smtClean="0">
                <a:solidFill>
                  <a:schemeClr val="bg1"/>
                </a:solidFill>
              </a:rPr>
              <a:t>15 </a:t>
            </a:r>
            <a:r>
              <a:rPr lang="nl-BE" sz="4000" b="1" dirty="0">
                <a:solidFill>
                  <a:schemeClr val="bg1"/>
                </a:solidFill>
              </a:rPr>
              <a:t>december 2013</a:t>
            </a:r>
            <a:endParaRPr lang="nl-BE" sz="4000" dirty="0">
              <a:solidFill>
                <a:schemeClr val="bg1"/>
              </a:solidFill>
            </a:endParaRPr>
          </a:p>
        </p:txBody>
      </p:sp>
    </p:spTree>
    <p:extLst>
      <p:ext uri="{BB962C8B-B14F-4D97-AF65-F5344CB8AC3E}">
        <p14:creationId xmlns:p14="http://schemas.microsoft.com/office/powerpoint/2010/main" val="13202611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0" y="0"/>
            <a:ext cx="9036496" cy="4093428"/>
          </a:xfrm>
          <a:prstGeom prst="rect">
            <a:avLst/>
          </a:prstGeom>
        </p:spPr>
        <p:txBody>
          <a:bodyPr wrap="square">
            <a:spAutoFit/>
          </a:bodyPr>
          <a:lstStyle/>
          <a:p>
            <a:pPr algn="ctr"/>
            <a:r>
              <a:rPr lang="nl-BE" sz="3600" dirty="0"/>
              <a:t>Maleachi 3:16</a:t>
            </a:r>
          </a:p>
          <a:p>
            <a:pPr algn="ctr"/>
            <a:endParaRPr lang="nl-BE" sz="2800" dirty="0"/>
          </a:p>
          <a:p>
            <a:r>
              <a:rPr lang="nl-BE" sz="2800" dirty="0"/>
              <a:t>16 Zo spraken de mensen die ontzag voor de HEER hadden (die de Heer vrezen)  tegen elkaar, </a:t>
            </a:r>
          </a:p>
          <a:p>
            <a:r>
              <a:rPr lang="nl-BE" sz="2800" dirty="0"/>
              <a:t>en de HEER hoorde het en luisterde aandachtig. </a:t>
            </a:r>
          </a:p>
          <a:p>
            <a:r>
              <a:rPr lang="nl-BE" sz="2800" dirty="0"/>
              <a:t>In zijn bijzijn werden in een boek (gedenkboek) </a:t>
            </a:r>
          </a:p>
          <a:p>
            <a:r>
              <a:rPr lang="nl-BE" sz="2800" dirty="0"/>
              <a:t>de namen van de mensen opgetekend </a:t>
            </a:r>
          </a:p>
          <a:p>
            <a:r>
              <a:rPr lang="nl-BE" sz="2800" dirty="0"/>
              <a:t>die ontzag voor de HEER hadden, </a:t>
            </a:r>
          </a:p>
          <a:p>
            <a:r>
              <a:rPr lang="nl-BE" sz="2800" dirty="0"/>
              <a:t>die zijn naam hoogachtten (in </a:t>
            </a:r>
            <a:r>
              <a:rPr lang="nl-BE" sz="2800" dirty="0" err="1"/>
              <a:t>ere</a:t>
            </a:r>
            <a:r>
              <a:rPr lang="nl-BE" sz="2800" dirty="0"/>
              <a:t> houden). </a:t>
            </a:r>
            <a:endParaRPr lang="nl-BE" sz="2800" dirty="0"/>
          </a:p>
        </p:txBody>
      </p:sp>
    </p:spTree>
    <p:extLst>
      <p:ext uri="{BB962C8B-B14F-4D97-AF65-F5344CB8AC3E}">
        <p14:creationId xmlns:p14="http://schemas.microsoft.com/office/powerpoint/2010/main" val="20777383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585" y="188640"/>
            <a:ext cx="9144000" cy="6247864"/>
          </a:xfrm>
          <a:prstGeom prst="rect">
            <a:avLst/>
          </a:prstGeom>
          <a:noFill/>
        </p:spPr>
        <p:txBody>
          <a:bodyPr wrap="square" rtlCol="0">
            <a:spAutoFit/>
          </a:bodyPr>
          <a:lstStyle/>
          <a:p>
            <a:pPr algn="ctr"/>
            <a:r>
              <a:rPr lang="nl-BE" sz="3600" dirty="0" smtClean="0"/>
              <a:t>  </a:t>
            </a:r>
            <a:r>
              <a:rPr lang="nl-BE" sz="3600" dirty="0" smtClean="0"/>
              <a:t>Maleachi </a:t>
            </a:r>
            <a:r>
              <a:rPr lang="nl-BE" sz="3600" dirty="0" smtClean="0"/>
              <a:t>3:13-15</a:t>
            </a:r>
          </a:p>
          <a:p>
            <a:pPr algn="just"/>
            <a:endParaRPr lang="nl-BE" sz="2800" dirty="0" smtClean="0"/>
          </a:p>
          <a:p>
            <a:pPr algn="just"/>
            <a:r>
              <a:rPr lang="nl-BE" sz="2800" dirty="0" smtClean="0"/>
              <a:t>13 </a:t>
            </a:r>
            <a:r>
              <a:rPr lang="nl-BE" sz="2800" dirty="0" smtClean="0"/>
              <a:t>Jullie hebben tegen elkaar harde woorden over mij          gesproken (vermetel) – zegt de HEER –, </a:t>
            </a:r>
            <a:endParaRPr lang="nl-BE" sz="2800" dirty="0" smtClean="0"/>
          </a:p>
          <a:p>
            <a:pPr algn="just"/>
            <a:r>
              <a:rPr lang="nl-BE" sz="2800" dirty="0" smtClean="0"/>
              <a:t>en </a:t>
            </a:r>
            <a:r>
              <a:rPr lang="nl-BE" sz="2800" dirty="0" smtClean="0"/>
              <a:t>jullie vragen: ‘Wat hebben we dan over u gezegd?’ </a:t>
            </a:r>
            <a:endParaRPr lang="nl-BE" sz="2800" dirty="0" smtClean="0"/>
          </a:p>
          <a:p>
            <a:pPr algn="just"/>
            <a:endParaRPr lang="nl-BE" sz="2800" dirty="0" smtClean="0"/>
          </a:p>
          <a:p>
            <a:pPr algn="just"/>
            <a:r>
              <a:rPr lang="nl-BE" sz="2800" dirty="0" smtClean="0"/>
              <a:t>14 Jullie hebben gezegd: </a:t>
            </a:r>
            <a:endParaRPr lang="nl-BE" sz="2800" dirty="0" smtClean="0"/>
          </a:p>
          <a:p>
            <a:pPr algn="just"/>
            <a:endParaRPr lang="nl-BE" sz="2800" dirty="0" smtClean="0"/>
          </a:p>
          <a:p>
            <a:pPr algn="just"/>
            <a:r>
              <a:rPr lang="nl-BE" sz="2800" dirty="0" smtClean="0"/>
              <a:t>‘Wat heeft het voor nut om God te dienen </a:t>
            </a:r>
            <a:r>
              <a:rPr lang="nl-BE" sz="2800" dirty="0" smtClean="0"/>
              <a:t>(het is nutteloos</a:t>
            </a:r>
            <a:r>
              <a:rPr lang="nl-BE" sz="2800" dirty="0" smtClean="0"/>
              <a:t>), </a:t>
            </a:r>
          </a:p>
          <a:p>
            <a:pPr algn="just"/>
            <a:r>
              <a:rPr lang="nl-BE" sz="2800" dirty="0" smtClean="0"/>
              <a:t>wat hebben we eraan dat we zijn voorschriften in acht nemen (geboden onderhouden) </a:t>
            </a:r>
          </a:p>
          <a:p>
            <a:pPr algn="just"/>
            <a:r>
              <a:rPr lang="nl-BE" sz="2800" dirty="0" smtClean="0"/>
              <a:t>en ons in een boetekleed (rouw) hullen voor de HEER van de hemelse machten? </a:t>
            </a:r>
          </a:p>
        </p:txBody>
      </p:sp>
    </p:spTree>
    <p:extLst>
      <p:ext uri="{BB962C8B-B14F-4D97-AF65-F5344CB8AC3E}">
        <p14:creationId xmlns:p14="http://schemas.microsoft.com/office/powerpoint/2010/main" val="2295943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xit" presetSubtype="0" fill="hold" grpId="1" nodeType="clickEffect">
                                  <p:stCondLst>
                                    <p:cond delay="0"/>
                                  </p:stCondLst>
                                  <p:childTnLst>
                                    <p:animEffect transition="out" filter="dissolve">
                                      <p:cBhvr>
                                        <p:cTn id="13" dur="500"/>
                                        <p:tgtEl>
                                          <p:spTgt spid="2"/>
                                        </p:tgtEl>
                                      </p:cBhvr>
                                    </p:animEffect>
                                    <p:set>
                                      <p:cBhvr>
                                        <p:cTn id="1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7504" y="2060848"/>
            <a:ext cx="8856984" cy="2677656"/>
          </a:xfrm>
          <a:prstGeom prst="rect">
            <a:avLst/>
          </a:prstGeom>
        </p:spPr>
        <p:txBody>
          <a:bodyPr wrap="square">
            <a:spAutoFit/>
          </a:bodyPr>
          <a:lstStyle/>
          <a:p>
            <a:pPr algn="just"/>
            <a:r>
              <a:rPr lang="nl-BE" sz="2800" dirty="0" smtClean="0"/>
              <a:t>15 </a:t>
            </a:r>
            <a:r>
              <a:rPr lang="nl-BE" sz="2800" dirty="0"/>
              <a:t>We moeten de </a:t>
            </a:r>
            <a:r>
              <a:rPr lang="nl-BE" sz="2800" dirty="0" err="1"/>
              <a:t>hoogmoedigen</a:t>
            </a:r>
            <a:r>
              <a:rPr lang="nl-BE" sz="2800" dirty="0"/>
              <a:t> (</a:t>
            </a:r>
            <a:r>
              <a:rPr lang="nl-BE" sz="2800" dirty="0" err="1"/>
              <a:t>overmoedigen</a:t>
            </a:r>
            <a:r>
              <a:rPr lang="nl-BE" sz="2800" dirty="0"/>
              <a:t>) wel gelukkig prijzen, </a:t>
            </a:r>
          </a:p>
          <a:p>
            <a:pPr algn="just"/>
            <a:r>
              <a:rPr lang="nl-BE" sz="2800" dirty="0"/>
              <a:t>want wie zich goddeloos gedraagt gaat het </a:t>
            </a:r>
            <a:endParaRPr lang="nl-BE" sz="2800" dirty="0" smtClean="0"/>
          </a:p>
          <a:p>
            <a:pPr algn="just"/>
            <a:r>
              <a:rPr lang="nl-BE" sz="2800" dirty="0" smtClean="0"/>
              <a:t>voor </a:t>
            </a:r>
            <a:r>
              <a:rPr lang="nl-BE" sz="2800" dirty="0"/>
              <a:t>de wind, </a:t>
            </a:r>
          </a:p>
          <a:p>
            <a:pPr algn="just"/>
            <a:r>
              <a:rPr lang="nl-BE" sz="2800" dirty="0"/>
              <a:t>en wie God beproeft komt er goed vanaf! </a:t>
            </a:r>
            <a:endParaRPr lang="nl-BE" sz="2800" dirty="0" smtClean="0"/>
          </a:p>
          <a:p>
            <a:pPr algn="just"/>
            <a:r>
              <a:rPr lang="nl-BE" sz="2800" dirty="0" smtClean="0"/>
              <a:t>(</a:t>
            </a:r>
            <a:r>
              <a:rPr lang="nl-BE" sz="2800" dirty="0"/>
              <a:t>zij verzoeken God en ontkomen) ’ </a:t>
            </a:r>
            <a:endParaRPr lang="nl-BE" sz="2800" dirty="0"/>
          </a:p>
        </p:txBody>
      </p:sp>
    </p:spTree>
    <p:extLst>
      <p:ext uri="{BB962C8B-B14F-4D97-AF65-F5344CB8AC3E}">
        <p14:creationId xmlns:p14="http://schemas.microsoft.com/office/powerpoint/2010/main" val="1343863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0" y="0"/>
            <a:ext cx="8820472" cy="5940088"/>
          </a:xfrm>
          <a:prstGeom prst="rect">
            <a:avLst/>
          </a:prstGeom>
          <a:noFill/>
        </p:spPr>
        <p:txBody>
          <a:bodyPr wrap="square" rtlCol="0">
            <a:spAutoFit/>
          </a:bodyPr>
          <a:lstStyle/>
          <a:p>
            <a:pPr algn="ctr"/>
            <a:endParaRPr lang="nl-BE" sz="3600" dirty="0" smtClean="0"/>
          </a:p>
          <a:p>
            <a:pPr algn="ctr"/>
            <a:r>
              <a:rPr lang="nl-BE" sz="3600" dirty="0" smtClean="0"/>
              <a:t>Psalmen </a:t>
            </a:r>
            <a:r>
              <a:rPr lang="nl-BE" sz="3600" dirty="0" smtClean="0"/>
              <a:t>73:13-16</a:t>
            </a:r>
          </a:p>
          <a:p>
            <a:pPr algn="ctr"/>
            <a:endParaRPr lang="nl-BE" sz="2800" dirty="0" smtClean="0"/>
          </a:p>
          <a:p>
            <a:r>
              <a:rPr lang="nl-BE" sz="2800" dirty="0" smtClean="0"/>
              <a:t>13 Ja, vergeefs hield ik mijn geweten zuiver </a:t>
            </a:r>
          </a:p>
          <a:p>
            <a:r>
              <a:rPr lang="nl-BE" sz="2800" dirty="0" smtClean="0"/>
              <a:t>en waste ik mijn handen in onschuld! </a:t>
            </a:r>
          </a:p>
          <a:p>
            <a:r>
              <a:rPr lang="nl-BE" sz="2800" dirty="0" smtClean="0"/>
              <a:t>14 Want ik werd gestraft, dag aan dag, </a:t>
            </a:r>
          </a:p>
          <a:p>
            <a:r>
              <a:rPr lang="nl-BE" sz="2800" dirty="0" smtClean="0"/>
              <a:t>en geslagen, elke morgen weer. </a:t>
            </a:r>
          </a:p>
          <a:p>
            <a:endParaRPr lang="nl-BE" sz="2800" dirty="0" smtClean="0"/>
          </a:p>
          <a:p>
            <a:r>
              <a:rPr lang="nl-BE" sz="2800" dirty="0" smtClean="0"/>
              <a:t>15 Maar zou ik spreken als zij, (= als de goddelozen, </a:t>
            </a:r>
            <a:r>
              <a:rPr lang="nl-BE" sz="2800" dirty="0" smtClean="0"/>
              <a:t>als </a:t>
            </a:r>
            <a:r>
              <a:rPr lang="nl-BE" sz="2800" dirty="0" smtClean="0"/>
              <a:t>de </a:t>
            </a:r>
            <a:r>
              <a:rPr lang="nl-BE" sz="2800" dirty="0" err="1" smtClean="0"/>
              <a:t>wettelozen</a:t>
            </a:r>
            <a:r>
              <a:rPr lang="nl-BE" sz="2800" dirty="0" smtClean="0"/>
              <a:t>)</a:t>
            </a:r>
          </a:p>
          <a:p>
            <a:r>
              <a:rPr lang="nl-BE" sz="2800" dirty="0" smtClean="0"/>
              <a:t>ik pleegde verraad aan Gods kinderen! </a:t>
            </a:r>
          </a:p>
          <a:p>
            <a:r>
              <a:rPr lang="nl-BE" sz="2800" dirty="0" smtClean="0"/>
              <a:t>16 Dus bleef ik nadenken, ik wilde weten </a:t>
            </a:r>
          </a:p>
          <a:p>
            <a:r>
              <a:rPr lang="nl-BE" sz="2800" dirty="0" smtClean="0"/>
              <a:t>waarom – het was een vraag die mij kwelde, </a:t>
            </a:r>
            <a:endParaRPr lang="nl-BE" sz="2800" dirty="0"/>
          </a:p>
        </p:txBody>
      </p:sp>
    </p:spTree>
    <p:extLst>
      <p:ext uri="{BB962C8B-B14F-4D97-AF65-F5344CB8AC3E}">
        <p14:creationId xmlns:p14="http://schemas.microsoft.com/office/powerpoint/2010/main" val="7599906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xit" presetSubtype="0" fill="hold" grpId="1" nodeType="clickEffect">
                                  <p:stCondLst>
                                    <p:cond delay="0"/>
                                  </p:stCondLst>
                                  <p:childTnLst>
                                    <p:animEffect transition="out" filter="dissolve">
                                      <p:cBhvr>
                                        <p:cTn id="13" dur="500"/>
                                        <p:tgtEl>
                                          <p:spTgt spid="2"/>
                                        </p:tgtEl>
                                      </p:cBhvr>
                                    </p:animEffect>
                                    <p:set>
                                      <p:cBhvr>
                                        <p:cTn id="1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0" y="0"/>
            <a:ext cx="9144000" cy="4093428"/>
          </a:xfrm>
          <a:prstGeom prst="rect">
            <a:avLst/>
          </a:prstGeom>
          <a:noFill/>
        </p:spPr>
        <p:txBody>
          <a:bodyPr wrap="square" rtlCol="0">
            <a:spAutoFit/>
          </a:bodyPr>
          <a:lstStyle/>
          <a:p>
            <a:pPr algn="ctr"/>
            <a:r>
              <a:rPr lang="nl-BE" sz="3600" dirty="0" smtClean="0"/>
              <a:t>Maleachi 3:16</a:t>
            </a:r>
          </a:p>
          <a:p>
            <a:pPr algn="ctr"/>
            <a:endParaRPr lang="nl-BE" sz="2800" dirty="0" smtClean="0"/>
          </a:p>
          <a:p>
            <a:r>
              <a:rPr lang="nl-BE" sz="2800" dirty="0" smtClean="0"/>
              <a:t>16 Zo spraken de mensen die ontzag voor de HEER hadden (die de Heer vrezen)  tegen elkaar, </a:t>
            </a:r>
            <a:endParaRPr lang="nl-BE" sz="2800" dirty="0" smtClean="0"/>
          </a:p>
          <a:p>
            <a:r>
              <a:rPr lang="nl-BE" sz="2800" dirty="0" smtClean="0"/>
              <a:t>en </a:t>
            </a:r>
            <a:r>
              <a:rPr lang="nl-BE" sz="2800" dirty="0" smtClean="0"/>
              <a:t>de HEER hoorde het en luisterde aandachtig. </a:t>
            </a:r>
            <a:endParaRPr lang="nl-BE" sz="2800" dirty="0" smtClean="0"/>
          </a:p>
          <a:p>
            <a:r>
              <a:rPr lang="nl-BE" sz="2800" dirty="0" smtClean="0"/>
              <a:t>In </a:t>
            </a:r>
            <a:r>
              <a:rPr lang="nl-BE" sz="2800" dirty="0" smtClean="0"/>
              <a:t>zijn bijzijn werden in een boek (gedenkboek) </a:t>
            </a:r>
            <a:endParaRPr lang="nl-BE" sz="2800" dirty="0" smtClean="0"/>
          </a:p>
          <a:p>
            <a:r>
              <a:rPr lang="nl-BE" sz="2800" dirty="0" smtClean="0"/>
              <a:t>de </a:t>
            </a:r>
            <a:r>
              <a:rPr lang="nl-BE" sz="2800" dirty="0" smtClean="0"/>
              <a:t>namen van de mensen opgetekend </a:t>
            </a:r>
            <a:endParaRPr lang="nl-BE" sz="2800" dirty="0" smtClean="0"/>
          </a:p>
          <a:p>
            <a:r>
              <a:rPr lang="nl-BE" sz="2800" dirty="0" smtClean="0"/>
              <a:t>die </a:t>
            </a:r>
            <a:r>
              <a:rPr lang="nl-BE" sz="2800" dirty="0" smtClean="0"/>
              <a:t>ontzag voor de HEER hadden, </a:t>
            </a:r>
            <a:endParaRPr lang="nl-BE" sz="2800" dirty="0" smtClean="0"/>
          </a:p>
          <a:p>
            <a:r>
              <a:rPr lang="nl-BE" sz="2800" dirty="0" smtClean="0"/>
              <a:t>die </a:t>
            </a:r>
            <a:r>
              <a:rPr lang="nl-BE" sz="2800" dirty="0" smtClean="0"/>
              <a:t>zijn naam hoogachtten (in </a:t>
            </a:r>
            <a:r>
              <a:rPr lang="nl-BE" sz="2800" dirty="0" err="1" smtClean="0"/>
              <a:t>ere</a:t>
            </a:r>
            <a:r>
              <a:rPr lang="nl-BE" sz="2800" dirty="0" smtClean="0"/>
              <a:t> houden). </a:t>
            </a:r>
            <a:endParaRPr lang="nl-BE" sz="2800" dirty="0"/>
          </a:p>
        </p:txBody>
      </p:sp>
    </p:spTree>
    <p:extLst>
      <p:ext uri="{BB962C8B-B14F-4D97-AF65-F5344CB8AC3E}">
        <p14:creationId xmlns:p14="http://schemas.microsoft.com/office/powerpoint/2010/main" val="4918214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xit" presetSubtype="0" fill="hold" grpId="1" nodeType="clickEffect">
                                  <p:stCondLst>
                                    <p:cond delay="0"/>
                                  </p:stCondLst>
                                  <p:childTnLst>
                                    <p:animEffect transition="out" filter="dissolve">
                                      <p:cBhvr>
                                        <p:cTn id="13" dur="500"/>
                                        <p:tgtEl>
                                          <p:spTgt spid="2"/>
                                        </p:tgtEl>
                                      </p:cBhvr>
                                    </p:animEffect>
                                    <p:set>
                                      <p:cBhvr>
                                        <p:cTn id="1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0" y="0"/>
            <a:ext cx="9144000" cy="6955750"/>
          </a:xfrm>
          <a:prstGeom prst="rect">
            <a:avLst/>
          </a:prstGeom>
          <a:noFill/>
        </p:spPr>
        <p:txBody>
          <a:bodyPr wrap="square" rtlCol="0">
            <a:spAutoFit/>
          </a:bodyPr>
          <a:lstStyle/>
          <a:p>
            <a:pPr algn="ctr"/>
            <a:r>
              <a:rPr lang="nl-BE" sz="3600" dirty="0" smtClean="0"/>
              <a:t>Maleachi 3:17-21</a:t>
            </a:r>
          </a:p>
          <a:p>
            <a:pPr algn="ctr"/>
            <a:endParaRPr lang="nl-BE" dirty="0" smtClean="0"/>
          </a:p>
          <a:p>
            <a:r>
              <a:rPr lang="nl-BE" sz="2800" dirty="0" smtClean="0"/>
              <a:t>17 Op de dag die ik voorbereid – zegt de HEER van de hemelse machten – zullen zij mijn eigendom zijn. Ik zal hen sparen zoals je een kind spaart dat je gehoorzaam is (zoals een zoon die je dient). 18 Dan zullen jullie het verschil (het onderscheid) weer zien tussen rechtvaardigen en </a:t>
            </a:r>
            <a:r>
              <a:rPr lang="nl-BE" sz="2800" dirty="0" err="1" smtClean="0"/>
              <a:t>wettelozen</a:t>
            </a:r>
            <a:r>
              <a:rPr lang="nl-BE" sz="2800" dirty="0" smtClean="0"/>
              <a:t> (goddelozen) , tussen mensen die God gehoorzamen (dienen) en wie dat niet doen. </a:t>
            </a:r>
          </a:p>
          <a:p>
            <a:r>
              <a:rPr lang="nl-BE" sz="2800" dirty="0" smtClean="0"/>
              <a:t>19 Die dag zal zeker komen, brandend als een oven. Wie hoogmoedig zijn of wie zich goddeloos gedragen, zullen dan slechts stoppels zijn die door de hitte van die dag worden verschroeid – zegt de  HEER van de hemelse machten. Geen wortel of tak zal er van hen overblijven. </a:t>
            </a:r>
          </a:p>
        </p:txBody>
      </p:sp>
    </p:spTree>
    <p:extLst>
      <p:ext uri="{BB962C8B-B14F-4D97-AF65-F5344CB8AC3E}">
        <p14:creationId xmlns:p14="http://schemas.microsoft.com/office/powerpoint/2010/main" val="2928417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xit" presetSubtype="0" fill="hold" grpId="1" nodeType="clickEffect">
                                  <p:stCondLst>
                                    <p:cond delay="0"/>
                                  </p:stCondLst>
                                  <p:childTnLst>
                                    <p:animEffect transition="out" filter="dissolve">
                                      <p:cBhvr>
                                        <p:cTn id="13" dur="500"/>
                                        <p:tgtEl>
                                          <p:spTgt spid="2"/>
                                        </p:tgtEl>
                                      </p:cBhvr>
                                    </p:animEffect>
                                    <p:set>
                                      <p:cBhvr>
                                        <p:cTn id="1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5292" y="1412776"/>
            <a:ext cx="9036496" cy="3970318"/>
          </a:xfrm>
          <a:prstGeom prst="rect">
            <a:avLst/>
          </a:prstGeom>
        </p:spPr>
        <p:txBody>
          <a:bodyPr wrap="square">
            <a:spAutoFit/>
          </a:bodyPr>
          <a:lstStyle/>
          <a:p>
            <a:r>
              <a:rPr lang="nl-BE" sz="2800" dirty="0"/>
              <a:t>20 Maar voor jullie die ontzag voor mijn naam hebben (Mijn naam vrezen)  zal de zon stralend opgaan, </a:t>
            </a:r>
            <a:endParaRPr lang="nl-BE" sz="2800" dirty="0" smtClean="0"/>
          </a:p>
          <a:p>
            <a:r>
              <a:rPr lang="nl-BE" sz="2800" dirty="0" smtClean="0"/>
              <a:t>de </a:t>
            </a:r>
            <a:r>
              <a:rPr lang="nl-BE" sz="2800" dirty="0"/>
              <a:t>zon die gerechtigheid brengt en genezing in haar vleugels draagt. </a:t>
            </a:r>
            <a:endParaRPr lang="nl-BE" sz="2800" dirty="0" smtClean="0"/>
          </a:p>
          <a:p>
            <a:r>
              <a:rPr lang="nl-BE" sz="2800" dirty="0" smtClean="0"/>
              <a:t>Huppelend </a:t>
            </a:r>
            <a:r>
              <a:rPr lang="nl-BE" sz="2800" dirty="0"/>
              <a:t>als kalveren die op stal hebben gestaan zullen jullie naar buiten komen. </a:t>
            </a:r>
          </a:p>
          <a:p>
            <a:r>
              <a:rPr lang="nl-BE" sz="2800" dirty="0"/>
              <a:t>21 Dan vertrappen jullie de </a:t>
            </a:r>
            <a:r>
              <a:rPr lang="nl-BE" sz="2800" dirty="0" err="1"/>
              <a:t>wettelozen</a:t>
            </a:r>
            <a:r>
              <a:rPr lang="nl-BE" sz="2800" dirty="0"/>
              <a:t>; op de dag die ik voorbereid, zullen zij niet meer zijn dan stof onder jullie voeten – zegt de HEER van de hemelse machten. </a:t>
            </a:r>
            <a:endParaRPr lang="nl-BE" sz="2800" dirty="0"/>
          </a:p>
        </p:txBody>
      </p:sp>
    </p:spTree>
    <p:extLst>
      <p:ext uri="{BB962C8B-B14F-4D97-AF65-F5344CB8AC3E}">
        <p14:creationId xmlns:p14="http://schemas.microsoft.com/office/powerpoint/2010/main" val="3526324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0" y="0"/>
            <a:ext cx="9144000" cy="5816977"/>
          </a:xfrm>
          <a:prstGeom prst="rect">
            <a:avLst/>
          </a:prstGeom>
          <a:noFill/>
        </p:spPr>
        <p:txBody>
          <a:bodyPr wrap="square" rtlCol="0">
            <a:spAutoFit/>
          </a:bodyPr>
          <a:lstStyle/>
          <a:p>
            <a:pPr algn="ctr"/>
            <a:r>
              <a:rPr lang="nl-BE" sz="3600" dirty="0" smtClean="0"/>
              <a:t>Handelingen 17:30-31</a:t>
            </a:r>
          </a:p>
          <a:p>
            <a:pPr algn="ctr"/>
            <a:endParaRPr lang="nl-BE" sz="2800" dirty="0" smtClean="0"/>
          </a:p>
          <a:p>
            <a:r>
              <a:rPr lang="nl-BE" sz="2800" dirty="0" smtClean="0"/>
              <a:t>30 God slaat echter geen acht op de tijd waarin men hem niet kende, maar roept nu overal de mensen op om een nieuw leven te </a:t>
            </a:r>
            <a:r>
              <a:rPr lang="nl-BE" sz="2800" dirty="0" smtClean="0"/>
              <a:t>beginnen (dat zij zich moeten bekeren), </a:t>
            </a:r>
          </a:p>
          <a:p>
            <a:r>
              <a:rPr lang="nl-BE" sz="2800" dirty="0" smtClean="0"/>
              <a:t>31 </a:t>
            </a:r>
            <a:r>
              <a:rPr lang="nl-BE" sz="2800" dirty="0" smtClean="0"/>
              <a:t>want </a:t>
            </a:r>
            <a:r>
              <a:rPr lang="nl-BE" sz="2800" u="sng" dirty="0" smtClean="0"/>
              <a:t>hij heeft bepaald dat er een dag komt </a:t>
            </a:r>
            <a:r>
              <a:rPr lang="nl-BE" sz="2800" dirty="0" smtClean="0"/>
              <a:t>waarop hij een rechtvaardig oordeel over de mensheid zal laten vellen </a:t>
            </a:r>
            <a:endParaRPr lang="nl-BE" sz="2800" dirty="0" smtClean="0"/>
          </a:p>
          <a:p>
            <a:r>
              <a:rPr lang="nl-BE" sz="2800" dirty="0" smtClean="0"/>
              <a:t>door </a:t>
            </a:r>
            <a:r>
              <a:rPr lang="nl-BE" sz="2800" dirty="0" smtClean="0"/>
              <a:t>een man die hij voor dat doel heeft aangewezen. Het bewijs dat het om deze man gaat, heeft hij geleverd door hem uit de dood te doen opstaan.’ </a:t>
            </a:r>
          </a:p>
          <a:p>
            <a:endParaRPr lang="nl-BE" sz="2800" dirty="0"/>
          </a:p>
        </p:txBody>
      </p:sp>
    </p:spTree>
    <p:extLst>
      <p:ext uri="{BB962C8B-B14F-4D97-AF65-F5344CB8AC3E}">
        <p14:creationId xmlns:p14="http://schemas.microsoft.com/office/powerpoint/2010/main" val="17646059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476672"/>
            <a:ext cx="9144000" cy="2800767"/>
          </a:xfrm>
          <a:prstGeom prst="rect">
            <a:avLst/>
          </a:prstGeom>
        </p:spPr>
        <p:txBody>
          <a:bodyPr wrap="square">
            <a:spAutoFit/>
          </a:bodyPr>
          <a:lstStyle/>
          <a:p>
            <a:pPr algn="ctr"/>
            <a:r>
              <a:rPr lang="nl-BE" sz="3600" dirty="0"/>
              <a:t>Maleachi </a:t>
            </a:r>
            <a:r>
              <a:rPr lang="nl-BE" sz="3600" dirty="0" smtClean="0"/>
              <a:t>3:18</a:t>
            </a:r>
          </a:p>
          <a:p>
            <a:pPr algn="ctr"/>
            <a:endParaRPr lang="nl-BE" sz="2800" dirty="0"/>
          </a:p>
          <a:p>
            <a:r>
              <a:rPr lang="nl-BE" sz="2800" dirty="0" smtClean="0"/>
              <a:t>18 </a:t>
            </a:r>
            <a:r>
              <a:rPr lang="nl-BE" sz="2800" u="sng" dirty="0"/>
              <a:t>Dan</a:t>
            </a:r>
            <a:r>
              <a:rPr lang="nl-BE" sz="2800" dirty="0"/>
              <a:t> zullen jullie het verschil (het onderscheid) weer zien tussen rechtvaardigen en </a:t>
            </a:r>
            <a:r>
              <a:rPr lang="nl-BE" sz="2800" dirty="0" err="1"/>
              <a:t>wettelozen</a:t>
            </a:r>
            <a:r>
              <a:rPr lang="nl-BE" sz="2800" dirty="0"/>
              <a:t> (goddelozen) , tussen mensen die God gehoorzamen (dienen) en wie dat niet doen. </a:t>
            </a:r>
          </a:p>
        </p:txBody>
      </p:sp>
    </p:spTree>
    <p:extLst>
      <p:ext uri="{BB962C8B-B14F-4D97-AF65-F5344CB8AC3E}">
        <p14:creationId xmlns:p14="http://schemas.microsoft.com/office/powerpoint/2010/main" val="322611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sch">
  <a:themeElements>
    <a:clrScheme name="Technisch">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sch">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sch">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109</TotalTime>
  <Words>686</Words>
  <Application>Microsoft Office PowerPoint</Application>
  <PresentationFormat>Diavoorstelling (4:3)</PresentationFormat>
  <Paragraphs>64</Paragraphs>
  <Slides>10</Slides>
  <Notes>1</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Technisch</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 Halle Prediking  15 december 2013 “Het is niet voor niets geweest”</dc:title>
  <dc:creator>R&amp;R</dc:creator>
  <cp:lastModifiedBy>R&amp;R</cp:lastModifiedBy>
  <cp:revision>10</cp:revision>
  <dcterms:created xsi:type="dcterms:W3CDTF">2013-12-14T13:40:35Z</dcterms:created>
  <dcterms:modified xsi:type="dcterms:W3CDTF">2013-12-14T20:05:19Z</dcterms:modified>
</cp:coreProperties>
</file>